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82" r:id="rId1"/>
  </p:sldMasterIdLst>
  <p:sldIdLst>
    <p:sldId id="256" r:id="rId2"/>
    <p:sldId id="257" r:id="rId3"/>
    <p:sldId id="259" r:id="rId4"/>
    <p:sldId id="258" r:id="rId5"/>
    <p:sldId id="263" r:id="rId6"/>
    <p:sldId id="267" r:id="rId7"/>
    <p:sldId id="268" r:id="rId8"/>
    <p:sldId id="270" r:id="rId9"/>
    <p:sldId id="271" r:id="rId10"/>
    <p:sldId id="272" r:id="rId11"/>
    <p:sldId id="273" r:id="rId12"/>
    <p:sldId id="274" r:id="rId13"/>
    <p:sldId id="276" r:id="rId14"/>
    <p:sldId id="275" r:id="rId15"/>
    <p:sldId id="266" r:id="rId16"/>
    <p:sldId id="269" r:id="rId17"/>
    <p:sldId id="26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1E00"/>
    <a:srgbClr val="E63630"/>
    <a:srgbClr val="ED3832"/>
    <a:srgbClr val="AD2622"/>
    <a:srgbClr val="E1352F"/>
    <a:srgbClr val="B22A46"/>
    <a:srgbClr val="192AA1"/>
    <a:srgbClr val="1A2AA0"/>
    <a:srgbClr val="0228D6"/>
    <a:srgbClr val="004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56"/>
    <p:restoredTop sz="94586"/>
  </p:normalViewPr>
  <p:slideViewPr>
    <p:cSldViewPr snapToGrid="0" snapToObjects="1">
      <p:cViewPr varScale="1">
        <p:scale>
          <a:sx n="82" d="100"/>
          <a:sy n="82" d="100"/>
        </p:scale>
        <p:origin x="88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3E77A42-A6F7-4B09-B1A3-962BAEADC139}"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D6F3F610-C958-44FB-B6DE-E273975EA396}">
      <dgm:prSet/>
      <dgm:spPr/>
      <dgm:t>
        <a:bodyPr/>
        <a:lstStyle/>
        <a:p>
          <a:r>
            <a:rPr lang="en-US" dirty="0"/>
            <a:t>Does more points equal more wins?</a:t>
          </a:r>
        </a:p>
      </dgm:t>
    </dgm:pt>
    <dgm:pt modelId="{0796A930-79A7-4632-8E51-C48B28A51128}" type="parTrans" cxnId="{E250B583-0728-48D0-9BD2-4265F5B7A041}">
      <dgm:prSet/>
      <dgm:spPr/>
      <dgm:t>
        <a:bodyPr/>
        <a:lstStyle/>
        <a:p>
          <a:endParaRPr lang="en-US"/>
        </a:p>
      </dgm:t>
    </dgm:pt>
    <dgm:pt modelId="{2BE98AB2-0B30-4C0E-A22A-2B6E23F3FDAE}" type="sibTrans" cxnId="{E250B583-0728-48D0-9BD2-4265F5B7A041}">
      <dgm:prSet/>
      <dgm:spPr/>
      <dgm:t>
        <a:bodyPr/>
        <a:lstStyle/>
        <a:p>
          <a:endParaRPr lang="en-US"/>
        </a:p>
      </dgm:t>
    </dgm:pt>
    <dgm:pt modelId="{01FFEF48-6A5E-4F86-A087-6BDBAC7FEB2E}">
      <dgm:prSet/>
      <dgm:spPr/>
      <dgm:t>
        <a:bodyPr/>
        <a:lstStyle/>
        <a:p>
          <a:r>
            <a:rPr lang="en-US" dirty="0"/>
            <a:t>Obtain individual game data set</a:t>
          </a:r>
        </a:p>
      </dgm:t>
    </dgm:pt>
    <dgm:pt modelId="{0ED10914-BA22-4BA1-998F-14F319A3FA99}" type="parTrans" cxnId="{6EC92E20-67AA-4A19-B1BC-DE93062E26DE}">
      <dgm:prSet/>
      <dgm:spPr/>
      <dgm:t>
        <a:bodyPr/>
        <a:lstStyle/>
        <a:p>
          <a:endParaRPr lang="en-US"/>
        </a:p>
      </dgm:t>
    </dgm:pt>
    <dgm:pt modelId="{FF3F0F89-9D0D-42F0-9683-F7647D344D70}" type="sibTrans" cxnId="{6EC92E20-67AA-4A19-B1BC-DE93062E26DE}">
      <dgm:prSet/>
      <dgm:spPr/>
      <dgm:t>
        <a:bodyPr/>
        <a:lstStyle/>
        <a:p>
          <a:endParaRPr lang="en-US"/>
        </a:p>
      </dgm:t>
    </dgm:pt>
    <dgm:pt modelId="{C48A358C-08E9-4BF5-A134-924948F9BE0F}">
      <dgm:prSet/>
      <dgm:spPr/>
      <dgm:t>
        <a:bodyPr/>
        <a:lstStyle/>
        <a:p>
          <a:r>
            <a:rPr lang="en-US" dirty="0"/>
            <a:t>Free throw attempts home vs away based on the point differential for the  game </a:t>
          </a:r>
        </a:p>
      </dgm:t>
    </dgm:pt>
    <dgm:pt modelId="{DE2BB08A-B265-4079-A22B-F3E64815AF61}" type="parTrans" cxnId="{F5B2FEC0-A893-4019-AD56-F86DDEA6AFC0}">
      <dgm:prSet/>
      <dgm:spPr/>
      <dgm:t>
        <a:bodyPr/>
        <a:lstStyle/>
        <a:p>
          <a:endParaRPr lang="en-US"/>
        </a:p>
      </dgm:t>
    </dgm:pt>
    <dgm:pt modelId="{B7DC88ED-0B8A-42B7-9DB2-1D4FCB539DA2}" type="sibTrans" cxnId="{F5B2FEC0-A893-4019-AD56-F86DDEA6AFC0}">
      <dgm:prSet/>
      <dgm:spPr/>
      <dgm:t>
        <a:bodyPr/>
        <a:lstStyle/>
        <a:p>
          <a:endParaRPr lang="en-US"/>
        </a:p>
      </dgm:t>
    </dgm:pt>
    <dgm:pt modelId="{230DC283-5E52-4CA8-BA98-18C2D67038ED}" type="pres">
      <dgm:prSet presAssocID="{F3E77A42-A6F7-4B09-B1A3-962BAEADC139}" presName="root" presStyleCnt="0">
        <dgm:presLayoutVars>
          <dgm:dir/>
          <dgm:resizeHandles val="exact"/>
        </dgm:presLayoutVars>
      </dgm:prSet>
      <dgm:spPr/>
    </dgm:pt>
    <dgm:pt modelId="{293F1A82-DA63-49E3-84F6-7760795D655C}" type="pres">
      <dgm:prSet presAssocID="{D6F3F610-C958-44FB-B6DE-E273975EA396}" presName="compNode" presStyleCnt="0"/>
      <dgm:spPr/>
    </dgm:pt>
    <dgm:pt modelId="{3087E9E4-9CE9-48CF-B962-0985F6579116}" type="pres">
      <dgm:prSet presAssocID="{D6F3F610-C958-44FB-B6DE-E273975EA396}" presName="bgRect" presStyleLbl="bgShp" presStyleIdx="0" presStyleCnt="3"/>
      <dgm:spPr/>
    </dgm:pt>
    <dgm:pt modelId="{96B94FA2-AA57-48E0-8AB6-4D500231CDB2}" type="pres">
      <dgm:prSet presAssocID="{D6F3F610-C958-44FB-B6DE-E273975EA39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Success"/>
        </a:ext>
      </dgm:extLst>
    </dgm:pt>
    <dgm:pt modelId="{CAEA3E96-9BD3-488D-95D2-E5A60BEB6C56}" type="pres">
      <dgm:prSet presAssocID="{D6F3F610-C958-44FB-B6DE-E273975EA396}" presName="spaceRect" presStyleCnt="0"/>
      <dgm:spPr/>
    </dgm:pt>
    <dgm:pt modelId="{9FDF0A25-E159-4529-919A-ECBA758C08DD}" type="pres">
      <dgm:prSet presAssocID="{D6F3F610-C958-44FB-B6DE-E273975EA396}" presName="parTx" presStyleLbl="revTx" presStyleIdx="0" presStyleCnt="3">
        <dgm:presLayoutVars>
          <dgm:chMax val="0"/>
          <dgm:chPref val="0"/>
        </dgm:presLayoutVars>
      </dgm:prSet>
      <dgm:spPr/>
    </dgm:pt>
    <dgm:pt modelId="{F18D2C4E-18AB-4111-92D2-89E61B0F93BB}" type="pres">
      <dgm:prSet presAssocID="{2BE98AB2-0B30-4C0E-A22A-2B6E23F3FDAE}" presName="sibTrans" presStyleCnt="0"/>
      <dgm:spPr/>
    </dgm:pt>
    <dgm:pt modelId="{A44D9DB8-4D63-48FE-BFF3-6392E2397E03}" type="pres">
      <dgm:prSet presAssocID="{01FFEF48-6A5E-4F86-A087-6BDBAC7FEB2E}" presName="compNode" presStyleCnt="0"/>
      <dgm:spPr/>
    </dgm:pt>
    <dgm:pt modelId="{D012307E-4CAB-4C4A-9522-F64F8D9447F8}" type="pres">
      <dgm:prSet presAssocID="{01FFEF48-6A5E-4F86-A087-6BDBAC7FEB2E}" presName="bgRect" presStyleLbl="bgShp" presStyleIdx="1" presStyleCnt="3"/>
      <dgm:spPr/>
    </dgm:pt>
    <dgm:pt modelId="{0B0F0649-E084-4458-A8D3-A3A684F97632}" type="pres">
      <dgm:prSet presAssocID="{01FFEF48-6A5E-4F86-A087-6BDBAC7FEB2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615C0834-E38B-4A7B-9942-F9AEF64B3DAE}" type="pres">
      <dgm:prSet presAssocID="{01FFEF48-6A5E-4F86-A087-6BDBAC7FEB2E}" presName="spaceRect" presStyleCnt="0"/>
      <dgm:spPr/>
    </dgm:pt>
    <dgm:pt modelId="{25326C62-23B1-4AD0-8E86-EED66F560AC3}" type="pres">
      <dgm:prSet presAssocID="{01FFEF48-6A5E-4F86-A087-6BDBAC7FEB2E}" presName="parTx" presStyleLbl="revTx" presStyleIdx="1" presStyleCnt="3">
        <dgm:presLayoutVars>
          <dgm:chMax val="0"/>
          <dgm:chPref val="0"/>
        </dgm:presLayoutVars>
      </dgm:prSet>
      <dgm:spPr/>
    </dgm:pt>
    <dgm:pt modelId="{81472846-4A78-40B6-9960-591B21D63FD3}" type="pres">
      <dgm:prSet presAssocID="{FF3F0F89-9D0D-42F0-9683-F7647D344D70}" presName="sibTrans" presStyleCnt="0"/>
      <dgm:spPr/>
    </dgm:pt>
    <dgm:pt modelId="{E8133A00-E9E3-4993-985E-A3D081288CAA}" type="pres">
      <dgm:prSet presAssocID="{C48A358C-08E9-4BF5-A134-924948F9BE0F}" presName="compNode" presStyleCnt="0"/>
      <dgm:spPr/>
    </dgm:pt>
    <dgm:pt modelId="{869598A4-99AB-4C0B-9A96-F3D7AEF3C630}" type="pres">
      <dgm:prSet presAssocID="{C48A358C-08E9-4BF5-A134-924948F9BE0F}" presName="bgRect" presStyleLbl="bgShp" presStyleIdx="2" presStyleCnt="3"/>
      <dgm:spPr/>
    </dgm:pt>
    <dgm:pt modelId="{73894AA2-041D-473A-B4B9-DEF7E1773661}" type="pres">
      <dgm:prSet presAssocID="{C48A358C-08E9-4BF5-A134-924948F9BE0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me"/>
        </a:ext>
      </dgm:extLst>
    </dgm:pt>
    <dgm:pt modelId="{4C4F77D5-97E7-4F3F-9FC4-87ACFC38E5FD}" type="pres">
      <dgm:prSet presAssocID="{C48A358C-08E9-4BF5-A134-924948F9BE0F}" presName="spaceRect" presStyleCnt="0"/>
      <dgm:spPr/>
    </dgm:pt>
    <dgm:pt modelId="{CBFFBC55-B2F3-44EC-9449-ABE7F7730151}" type="pres">
      <dgm:prSet presAssocID="{C48A358C-08E9-4BF5-A134-924948F9BE0F}" presName="parTx" presStyleLbl="revTx" presStyleIdx="2" presStyleCnt="3">
        <dgm:presLayoutVars>
          <dgm:chMax val="0"/>
          <dgm:chPref val="0"/>
        </dgm:presLayoutVars>
      </dgm:prSet>
      <dgm:spPr/>
    </dgm:pt>
  </dgm:ptLst>
  <dgm:cxnLst>
    <dgm:cxn modelId="{6EC92E20-67AA-4A19-B1BC-DE93062E26DE}" srcId="{F3E77A42-A6F7-4B09-B1A3-962BAEADC139}" destId="{01FFEF48-6A5E-4F86-A087-6BDBAC7FEB2E}" srcOrd="1" destOrd="0" parTransId="{0ED10914-BA22-4BA1-998F-14F319A3FA99}" sibTransId="{FF3F0F89-9D0D-42F0-9683-F7647D344D70}"/>
    <dgm:cxn modelId="{E5C22E3B-2B5E-46F1-820E-E282063E56DF}" type="presOf" srcId="{F3E77A42-A6F7-4B09-B1A3-962BAEADC139}" destId="{230DC283-5E52-4CA8-BA98-18C2D67038ED}" srcOrd="0" destOrd="0" presId="urn:microsoft.com/office/officeart/2018/2/layout/IconVerticalSolidList"/>
    <dgm:cxn modelId="{E250B583-0728-48D0-9BD2-4265F5B7A041}" srcId="{F3E77A42-A6F7-4B09-B1A3-962BAEADC139}" destId="{D6F3F610-C958-44FB-B6DE-E273975EA396}" srcOrd="0" destOrd="0" parTransId="{0796A930-79A7-4632-8E51-C48B28A51128}" sibTransId="{2BE98AB2-0B30-4C0E-A22A-2B6E23F3FDAE}"/>
    <dgm:cxn modelId="{FEE24097-4807-420A-8835-DBB74B4BCCC5}" type="presOf" srcId="{C48A358C-08E9-4BF5-A134-924948F9BE0F}" destId="{CBFFBC55-B2F3-44EC-9449-ABE7F7730151}" srcOrd="0" destOrd="0" presId="urn:microsoft.com/office/officeart/2018/2/layout/IconVerticalSolidList"/>
    <dgm:cxn modelId="{8F1217AA-ACF3-4FE3-B630-2FAF8F2D86B1}" type="presOf" srcId="{01FFEF48-6A5E-4F86-A087-6BDBAC7FEB2E}" destId="{25326C62-23B1-4AD0-8E86-EED66F560AC3}" srcOrd="0" destOrd="0" presId="urn:microsoft.com/office/officeart/2018/2/layout/IconVerticalSolidList"/>
    <dgm:cxn modelId="{CEE5A4BF-68F8-4E3A-AEF4-DF3D0EE3AF29}" type="presOf" srcId="{D6F3F610-C958-44FB-B6DE-E273975EA396}" destId="{9FDF0A25-E159-4529-919A-ECBA758C08DD}" srcOrd="0" destOrd="0" presId="urn:microsoft.com/office/officeart/2018/2/layout/IconVerticalSolidList"/>
    <dgm:cxn modelId="{F5B2FEC0-A893-4019-AD56-F86DDEA6AFC0}" srcId="{F3E77A42-A6F7-4B09-B1A3-962BAEADC139}" destId="{C48A358C-08E9-4BF5-A134-924948F9BE0F}" srcOrd="2" destOrd="0" parTransId="{DE2BB08A-B265-4079-A22B-F3E64815AF61}" sibTransId="{B7DC88ED-0B8A-42B7-9DB2-1D4FCB539DA2}"/>
    <dgm:cxn modelId="{A903714F-4498-4763-A55B-9DF1A902E9AB}" type="presParOf" srcId="{230DC283-5E52-4CA8-BA98-18C2D67038ED}" destId="{293F1A82-DA63-49E3-84F6-7760795D655C}" srcOrd="0" destOrd="0" presId="urn:microsoft.com/office/officeart/2018/2/layout/IconVerticalSolidList"/>
    <dgm:cxn modelId="{C1512A28-4F8C-4489-BC6A-8FC57D7B9F7E}" type="presParOf" srcId="{293F1A82-DA63-49E3-84F6-7760795D655C}" destId="{3087E9E4-9CE9-48CF-B962-0985F6579116}" srcOrd="0" destOrd="0" presId="urn:microsoft.com/office/officeart/2018/2/layout/IconVerticalSolidList"/>
    <dgm:cxn modelId="{01DFB472-F7EC-45EB-9923-05BAC5842349}" type="presParOf" srcId="{293F1A82-DA63-49E3-84F6-7760795D655C}" destId="{96B94FA2-AA57-48E0-8AB6-4D500231CDB2}" srcOrd="1" destOrd="0" presId="urn:microsoft.com/office/officeart/2018/2/layout/IconVerticalSolidList"/>
    <dgm:cxn modelId="{DAE2699B-CA91-47B7-ADBC-A21ECA92B26D}" type="presParOf" srcId="{293F1A82-DA63-49E3-84F6-7760795D655C}" destId="{CAEA3E96-9BD3-488D-95D2-E5A60BEB6C56}" srcOrd="2" destOrd="0" presId="urn:microsoft.com/office/officeart/2018/2/layout/IconVerticalSolidList"/>
    <dgm:cxn modelId="{60E5464B-0FD0-4857-8263-3A347FAE5B09}" type="presParOf" srcId="{293F1A82-DA63-49E3-84F6-7760795D655C}" destId="{9FDF0A25-E159-4529-919A-ECBA758C08DD}" srcOrd="3" destOrd="0" presId="urn:microsoft.com/office/officeart/2018/2/layout/IconVerticalSolidList"/>
    <dgm:cxn modelId="{305B7891-C14A-43D4-842A-B8F570A63E4B}" type="presParOf" srcId="{230DC283-5E52-4CA8-BA98-18C2D67038ED}" destId="{F18D2C4E-18AB-4111-92D2-89E61B0F93BB}" srcOrd="1" destOrd="0" presId="urn:microsoft.com/office/officeart/2018/2/layout/IconVerticalSolidList"/>
    <dgm:cxn modelId="{D3BAA8B6-971A-46D8-87FB-EDCCA171942E}" type="presParOf" srcId="{230DC283-5E52-4CA8-BA98-18C2D67038ED}" destId="{A44D9DB8-4D63-48FE-BFF3-6392E2397E03}" srcOrd="2" destOrd="0" presId="urn:microsoft.com/office/officeart/2018/2/layout/IconVerticalSolidList"/>
    <dgm:cxn modelId="{91B3F37F-122F-4C5C-B88C-26F80C786BA5}" type="presParOf" srcId="{A44D9DB8-4D63-48FE-BFF3-6392E2397E03}" destId="{D012307E-4CAB-4C4A-9522-F64F8D9447F8}" srcOrd="0" destOrd="0" presId="urn:microsoft.com/office/officeart/2018/2/layout/IconVerticalSolidList"/>
    <dgm:cxn modelId="{78570AB6-CDCF-4E43-92C8-569B790FB491}" type="presParOf" srcId="{A44D9DB8-4D63-48FE-BFF3-6392E2397E03}" destId="{0B0F0649-E084-4458-A8D3-A3A684F97632}" srcOrd="1" destOrd="0" presId="urn:microsoft.com/office/officeart/2018/2/layout/IconVerticalSolidList"/>
    <dgm:cxn modelId="{D70FCDA0-DD6B-46DE-8410-B9BEAFEACDAC}" type="presParOf" srcId="{A44D9DB8-4D63-48FE-BFF3-6392E2397E03}" destId="{615C0834-E38B-4A7B-9942-F9AEF64B3DAE}" srcOrd="2" destOrd="0" presId="urn:microsoft.com/office/officeart/2018/2/layout/IconVerticalSolidList"/>
    <dgm:cxn modelId="{4FD661F5-F8E2-4241-BCB4-AAE0C4109596}" type="presParOf" srcId="{A44D9DB8-4D63-48FE-BFF3-6392E2397E03}" destId="{25326C62-23B1-4AD0-8E86-EED66F560AC3}" srcOrd="3" destOrd="0" presId="urn:microsoft.com/office/officeart/2018/2/layout/IconVerticalSolidList"/>
    <dgm:cxn modelId="{2D8B189D-D2CA-4FAD-8B73-C23A549A5630}" type="presParOf" srcId="{230DC283-5E52-4CA8-BA98-18C2D67038ED}" destId="{81472846-4A78-40B6-9960-591B21D63FD3}" srcOrd="3" destOrd="0" presId="urn:microsoft.com/office/officeart/2018/2/layout/IconVerticalSolidList"/>
    <dgm:cxn modelId="{AF565648-0E74-40CF-9C2E-A4947AA71741}" type="presParOf" srcId="{230DC283-5E52-4CA8-BA98-18C2D67038ED}" destId="{E8133A00-E9E3-4993-985E-A3D081288CAA}" srcOrd="4" destOrd="0" presId="urn:microsoft.com/office/officeart/2018/2/layout/IconVerticalSolidList"/>
    <dgm:cxn modelId="{1814621C-1F4D-4D70-A9AC-DF07542194B8}" type="presParOf" srcId="{E8133A00-E9E3-4993-985E-A3D081288CAA}" destId="{869598A4-99AB-4C0B-9A96-F3D7AEF3C630}" srcOrd="0" destOrd="0" presId="urn:microsoft.com/office/officeart/2018/2/layout/IconVerticalSolidList"/>
    <dgm:cxn modelId="{9901E780-8E39-4190-BD0B-6FCEB7475FFD}" type="presParOf" srcId="{E8133A00-E9E3-4993-985E-A3D081288CAA}" destId="{73894AA2-041D-473A-B4B9-DEF7E1773661}" srcOrd="1" destOrd="0" presId="urn:microsoft.com/office/officeart/2018/2/layout/IconVerticalSolidList"/>
    <dgm:cxn modelId="{D4A20BC6-775A-41CF-B057-7FF044F33DF8}" type="presParOf" srcId="{E8133A00-E9E3-4993-985E-A3D081288CAA}" destId="{4C4F77D5-97E7-4F3F-9FC4-87ACFC38E5FD}" srcOrd="2" destOrd="0" presId="urn:microsoft.com/office/officeart/2018/2/layout/IconVerticalSolidList"/>
    <dgm:cxn modelId="{9C65810D-FAFD-45B6-A17C-04134AA5A58E}" type="presParOf" srcId="{E8133A00-E9E3-4993-985E-A3D081288CAA}" destId="{CBFFBC55-B2F3-44EC-9449-ABE7F773015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87E9E4-9CE9-48CF-B962-0985F6579116}">
      <dsp:nvSpPr>
        <dsp:cNvPr id="0" name=""/>
        <dsp:cNvSpPr/>
      </dsp:nvSpPr>
      <dsp:spPr>
        <a:xfrm>
          <a:off x="0" y="454"/>
          <a:ext cx="9604375" cy="1063519"/>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B94FA2-AA57-48E0-8AB6-4D500231CDB2}">
      <dsp:nvSpPr>
        <dsp:cNvPr id="0" name=""/>
        <dsp:cNvSpPr/>
      </dsp:nvSpPr>
      <dsp:spPr>
        <a:xfrm>
          <a:off x="321714" y="239746"/>
          <a:ext cx="584935" cy="5849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DF0A25-E159-4529-919A-ECBA758C08DD}">
      <dsp:nvSpPr>
        <dsp:cNvPr id="0" name=""/>
        <dsp:cNvSpPr/>
      </dsp:nvSpPr>
      <dsp:spPr>
        <a:xfrm>
          <a:off x="1228364" y="454"/>
          <a:ext cx="8376010" cy="10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56" tIns="112556" rIns="112556" bIns="112556" numCol="1" spcCol="1270" anchor="ctr" anchorCtr="0">
          <a:noAutofit/>
        </a:bodyPr>
        <a:lstStyle/>
        <a:p>
          <a:pPr marL="0" lvl="0" indent="0" algn="l" defTabSz="1111250">
            <a:lnSpc>
              <a:spcPct val="90000"/>
            </a:lnSpc>
            <a:spcBef>
              <a:spcPct val="0"/>
            </a:spcBef>
            <a:spcAft>
              <a:spcPct val="35000"/>
            </a:spcAft>
            <a:buNone/>
          </a:pPr>
          <a:r>
            <a:rPr lang="en-US" sz="2500" kern="1200" dirty="0"/>
            <a:t>Does more points equal more wins?</a:t>
          </a:r>
        </a:p>
      </dsp:txBody>
      <dsp:txXfrm>
        <a:off x="1228364" y="454"/>
        <a:ext cx="8376010" cy="1063519"/>
      </dsp:txXfrm>
    </dsp:sp>
    <dsp:sp modelId="{D012307E-4CAB-4C4A-9522-F64F8D9447F8}">
      <dsp:nvSpPr>
        <dsp:cNvPr id="0" name=""/>
        <dsp:cNvSpPr/>
      </dsp:nvSpPr>
      <dsp:spPr>
        <a:xfrm>
          <a:off x="0" y="1329853"/>
          <a:ext cx="9604375" cy="1063519"/>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0F0649-E084-4458-A8D3-A3A684F97632}">
      <dsp:nvSpPr>
        <dsp:cNvPr id="0" name=""/>
        <dsp:cNvSpPr/>
      </dsp:nvSpPr>
      <dsp:spPr>
        <a:xfrm>
          <a:off x="321714" y="1569145"/>
          <a:ext cx="584935" cy="5849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326C62-23B1-4AD0-8E86-EED66F560AC3}">
      <dsp:nvSpPr>
        <dsp:cNvPr id="0" name=""/>
        <dsp:cNvSpPr/>
      </dsp:nvSpPr>
      <dsp:spPr>
        <a:xfrm>
          <a:off x="1228364" y="1329853"/>
          <a:ext cx="8376010" cy="10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56" tIns="112556" rIns="112556" bIns="112556" numCol="1" spcCol="1270" anchor="ctr" anchorCtr="0">
          <a:noAutofit/>
        </a:bodyPr>
        <a:lstStyle/>
        <a:p>
          <a:pPr marL="0" lvl="0" indent="0" algn="l" defTabSz="1111250">
            <a:lnSpc>
              <a:spcPct val="90000"/>
            </a:lnSpc>
            <a:spcBef>
              <a:spcPct val="0"/>
            </a:spcBef>
            <a:spcAft>
              <a:spcPct val="35000"/>
            </a:spcAft>
            <a:buNone/>
          </a:pPr>
          <a:r>
            <a:rPr lang="en-US" sz="2500" kern="1200" dirty="0"/>
            <a:t>Obtain individual game data set</a:t>
          </a:r>
        </a:p>
      </dsp:txBody>
      <dsp:txXfrm>
        <a:off x="1228364" y="1329853"/>
        <a:ext cx="8376010" cy="1063519"/>
      </dsp:txXfrm>
    </dsp:sp>
    <dsp:sp modelId="{869598A4-99AB-4C0B-9A96-F3D7AEF3C630}">
      <dsp:nvSpPr>
        <dsp:cNvPr id="0" name=""/>
        <dsp:cNvSpPr/>
      </dsp:nvSpPr>
      <dsp:spPr>
        <a:xfrm>
          <a:off x="0" y="2659253"/>
          <a:ext cx="9604375" cy="1063519"/>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894AA2-041D-473A-B4B9-DEF7E1773661}">
      <dsp:nvSpPr>
        <dsp:cNvPr id="0" name=""/>
        <dsp:cNvSpPr/>
      </dsp:nvSpPr>
      <dsp:spPr>
        <a:xfrm>
          <a:off x="321714" y="2898544"/>
          <a:ext cx="584935" cy="5849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FFBC55-B2F3-44EC-9449-ABE7F7730151}">
      <dsp:nvSpPr>
        <dsp:cNvPr id="0" name=""/>
        <dsp:cNvSpPr/>
      </dsp:nvSpPr>
      <dsp:spPr>
        <a:xfrm>
          <a:off x="1228364" y="2659253"/>
          <a:ext cx="8376010" cy="10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56" tIns="112556" rIns="112556" bIns="112556" numCol="1" spcCol="1270" anchor="ctr" anchorCtr="0">
          <a:noAutofit/>
        </a:bodyPr>
        <a:lstStyle/>
        <a:p>
          <a:pPr marL="0" lvl="0" indent="0" algn="l" defTabSz="1111250">
            <a:lnSpc>
              <a:spcPct val="90000"/>
            </a:lnSpc>
            <a:spcBef>
              <a:spcPct val="0"/>
            </a:spcBef>
            <a:spcAft>
              <a:spcPct val="35000"/>
            </a:spcAft>
            <a:buNone/>
          </a:pPr>
          <a:r>
            <a:rPr lang="en-US" sz="2500" kern="1200" dirty="0"/>
            <a:t>Free throw attempts home vs away based on the point differential for the  game </a:t>
          </a:r>
        </a:p>
      </dsp:txBody>
      <dsp:txXfrm>
        <a:off x="1228364" y="2659253"/>
        <a:ext cx="8376010" cy="106351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4FAB73BC-B049-4115-A692-8D63A059BFB8}"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6016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60464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0444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96989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7237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4213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0224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0081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0961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24366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586B75A-687E-405C-8A0B-8D00578BA2C3}" type="datetimeFigureOut">
              <a:rPr lang="en-US" smtClean="0"/>
              <a:pPr/>
              <a:t>4/12/2019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11895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586B75A-687E-405C-8A0B-8D00578BA2C3}" type="datetimeFigureOut">
              <a:rPr lang="en-US" smtClean="0"/>
              <a:pPr/>
              <a:t>4/12/2019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FAB73BC-B049-4115-A692-8D63A059BFB8}"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87604"/>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1A496-DD26-4844-90CF-756E9831B88B}"/>
              </a:ext>
            </a:extLst>
          </p:cNvPr>
          <p:cNvSpPr>
            <a:spLocks noGrp="1"/>
          </p:cNvSpPr>
          <p:nvPr>
            <p:ph type="ctrTitle"/>
          </p:nvPr>
        </p:nvSpPr>
        <p:spPr>
          <a:xfrm>
            <a:off x="156117" y="0"/>
            <a:ext cx="9245460" cy="3255264"/>
          </a:xfrm>
        </p:spPr>
        <p:txBody>
          <a:bodyPr anchor="ctr"/>
          <a:lstStyle/>
          <a:p>
            <a:pPr algn="ctr"/>
            <a:r>
              <a:rPr lang="en-US" b="1"/>
              <a:t> Taking </a:t>
            </a:r>
            <a:r>
              <a:rPr lang="en-US" b="1" dirty="0"/>
              <a:t>a shot </a:t>
            </a:r>
            <a:br>
              <a:rPr lang="en-US" b="1" dirty="0"/>
            </a:br>
            <a:r>
              <a:rPr lang="en-US" b="1"/>
              <a:t>	at</a:t>
            </a:r>
            <a:br>
              <a:rPr lang="en-US" b="1" dirty="0"/>
            </a:br>
            <a:r>
              <a:rPr lang="en-US" b="1"/>
              <a:t>free throws</a:t>
            </a:r>
            <a:endParaRPr lang="en-US" b="1" dirty="0"/>
          </a:p>
        </p:txBody>
      </p:sp>
      <p:pic>
        <p:nvPicPr>
          <p:cNvPr id="8" name="Picture 7">
            <a:extLst>
              <a:ext uri="{FF2B5EF4-FFF2-40B4-BE49-F238E27FC236}">
                <a16:creationId xmlns:a16="http://schemas.microsoft.com/office/drawing/2014/main" id="{D56E2E72-240F-CD49-8250-B1CEE2D589DE}"/>
              </a:ext>
            </a:extLst>
          </p:cNvPr>
          <p:cNvPicPr>
            <a:picLocks noChangeAspect="1"/>
          </p:cNvPicPr>
          <p:nvPr/>
        </p:nvPicPr>
        <p:blipFill>
          <a:blip r:embed="rId2"/>
          <a:stretch>
            <a:fillRect/>
          </a:stretch>
        </p:blipFill>
        <p:spPr>
          <a:xfrm>
            <a:off x="9401577" y="758282"/>
            <a:ext cx="2363298" cy="5341436"/>
          </a:xfrm>
          <a:prstGeom prst="rect">
            <a:avLst/>
          </a:prstGeom>
        </p:spPr>
      </p:pic>
      <p:sp>
        <p:nvSpPr>
          <p:cNvPr id="5" name="Subtitle 4">
            <a:extLst>
              <a:ext uri="{FF2B5EF4-FFF2-40B4-BE49-F238E27FC236}">
                <a16:creationId xmlns:a16="http://schemas.microsoft.com/office/drawing/2014/main" id="{D947FF0F-59EC-48AF-8643-EA63AD65A42D}"/>
              </a:ext>
            </a:extLst>
          </p:cNvPr>
          <p:cNvSpPr>
            <a:spLocks noGrp="1"/>
          </p:cNvSpPr>
          <p:nvPr>
            <p:ph type="subTitle" idx="1"/>
          </p:nvPr>
        </p:nvSpPr>
        <p:spPr/>
        <p:txBody>
          <a:bodyPr>
            <a:noAutofit/>
          </a:bodyPr>
          <a:lstStyle/>
          <a:p>
            <a:r>
              <a:rPr lang="en-US" sz="2000" dirty="0"/>
              <a:t>Analytics Team: </a:t>
            </a:r>
          </a:p>
          <a:p>
            <a:r>
              <a:rPr lang="en-US" sz="2000" dirty="0"/>
              <a:t>		Dipika Kumar </a:t>
            </a:r>
          </a:p>
          <a:p>
            <a:r>
              <a:rPr lang="en-US" sz="2000" dirty="0"/>
              <a:t>		Robert Schroer </a:t>
            </a:r>
          </a:p>
          <a:p>
            <a:r>
              <a:rPr lang="en-US" sz="2000" dirty="0"/>
              <a:t>		Isaac Winters</a:t>
            </a:r>
          </a:p>
          <a:p>
            <a:r>
              <a:rPr lang="en-US" sz="2000" dirty="0"/>
              <a:t>		Chidera Nwaubi</a:t>
            </a:r>
          </a:p>
        </p:txBody>
      </p:sp>
    </p:spTree>
    <p:extLst>
      <p:ext uri="{BB962C8B-B14F-4D97-AF65-F5344CB8AC3E}">
        <p14:creationId xmlns:p14="http://schemas.microsoft.com/office/powerpoint/2010/main" val="418985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555945"/>
            <a:ext cx="9603275" cy="1049235"/>
          </a:xfrm>
        </p:spPr>
        <p:txBody>
          <a:bodyPr>
            <a:normAutofit fontScale="90000"/>
          </a:bodyPr>
          <a:lstStyle/>
          <a:p>
            <a:r>
              <a:rPr lang="en-US" dirty="0"/>
              <a:t>Data</a:t>
            </a:r>
            <a:br>
              <a:rPr lang="en-US" dirty="0"/>
            </a:br>
            <a:r>
              <a:rPr lang="en-US" dirty="0"/>
              <a:t>Analysis </a:t>
            </a:r>
            <a:br>
              <a:rPr lang="en-US" dirty="0"/>
            </a:br>
            <a:r>
              <a:rPr lang="en-US" dirty="0"/>
              <a:t>(Cont.)</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1451580" y="2015732"/>
            <a:ext cx="6041173" cy="3450613"/>
          </a:xfrm>
        </p:spPr>
        <p:txBody>
          <a:bodyPr>
            <a:normAutofit fontScale="85000" lnSpcReduction="10000"/>
          </a:bodyPr>
          <a:lstStyle/>
          <a:p>
            <a:pPr marL="0" indent="0">
              <a:buNone/>
            </a:pPr>
            <a:r>
              <a:rPr lang="en-US" b="1" u="sng" dirty="0"/>
              <a:t>Perception Matters</a:t>
            </a:r>
          </a:p>
          <a:p>
            <a:r>
              <a:rPr lang="en-US" dirty="0"/>
              <a:t>The previous graphs were misleading</a:t>
            </a:r>
          </a:p>
          <a:p>
            <a:r>
              <a:rPr lang="en-US" dirty="0"/>
              <a:t>When you look holistically at the data, there is only a 1% difference in the amount of Free Throw Attempts home and away</a:t>
            </a:r>
          </a:p>
          <a:p>
            <a:r>
              <a:rPr lang="en-US" dirty="0"/>
              <a:t>Because the previous bar graph was a summation, it made the appearance of a correlation when there was none</a:t>
            </a:r>
          </a:p>
          <a:p>
            <a:r>
              <a:rPr lang="en-US" dirty="0"/>
              <a:t>When you look at everything, there does not appear to be a significant bias </a:t>
            </a:r>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2"/>
          <a:stretch>
            <a:fillRect/>
          </a:stretch>
        </p:blipFill>
        <p:spPr>
          <a:xfrm>
            <a:off x="11802043" y="6037518"/>
            <a:ext cx="363019" cy="820482"/>
          </a:xfrm>
          <a:prstGeom prst="rect">
            <a:avLst/>
          </a:prstGeom>
        </p:spPr>
      </p:pic>
      <p:pic>
        <p:nvPicPr>
          <p:cNvPr id="5" name="Picture 4">
            <a:extLst>
              <a:ext uri="{FF2B5EF4-FFF2-40B4-BE49-F238E27FC236}">
                <a16:creationId xmlns:a16="http://schemas.microsoft.com/office/drawing/2014/main" id="{03ABDC05-895A-4756-BA76-17BF092E66A9}"/>
              </a:ext>
            </a:extLst>
          </p:cNvPr>
          <p:cNvPicPr>
            <a:picLocks noChangeAspect="1"/>
          </p:cNvPicPr>
          <p:nvPr/>
        </p:nvPicPr>
        <p:blipFill>
          <a:blip r:embed="rId3"/>
          <a:stretch>
            <a:fillRect/>
          </a:stretch>
        </p:blipFill>
        <p:spPr>
          <a:xfrm>
            <a:off x="7174788" y="1900517"/>
            <a:ext cx="4703403" cy="3565827"/>
          </a:xfrm>
          <a:prstGeom prst="rect">
            <a:avLst/>
          </a:prstGeom>
        </p:spPr>
      </p:pic>
    </p:spTree>
    <p:extLst>
      <p:ext uri="{BB962C8B-B14F-4D97-AF65-F5344CB8AC3E}">
        <p14:creationId xmlns:p14="http://schemas.microsoft.com/office/powerpoint/2010/main" val="2338500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555945"/>
            <a:ext cx="9603275" cy="1049235"/>
          </a:xfrm>
        </p:spPr>
        <p:txBody>
          <a:bodyPr>
            <a:normAutofit fontScale="90000"/>
          </a:bodyPr>
          <a:lstStyle/>
          <a:p>
            <a:r>
              <a:rPr lang="en-US" dirty="0"/>
              <a:t>Data</a:t>
            </a:r>
            <a:br>
              <a:rPr lang="en-US" dirty="0"/>
            </a:br>
            <a:r>
              <a:rPr lang="en-US" dirty="0"/>
              <a:t>Analysis </a:t>
            </a:r>
            <a:br>
              <a:rPr lang="en-US" dirty="0"/>
            </a:br>
            <a:r>
              <a:rPr lang="en-US" dirty="0"/>
              <a:t>(Cont.)</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1352967" y="1917120"/>
            <a:ext cx="5585715" cy="3450613"/>
          </a:xfrm>
        </p:spPr>
        <p:txBody>
          <a:bodyPr>
            <a:normAutofit fontScale="70000" lnSpcReduction="20000"/>
          </a:bodyPr>
          <a:lstStyle/>
          <a:p>
            <a:r>
              <a:rPr lang="en-US" b="1" u="sng" dirty="0"/>
              <a:t>Outside the Norm </a:t>
            </a:r>
          </a:p>
          <a:p>
            <a:r>
              <a:rPr lang="en-US" dirty="0"/>
              <a:t>We wanted to know which stats contributed more to wins in a season</a:t>
            </a:r>
          </a:p>
          <a:p>
            <a:r>
              <a:rPr lang="en-US" dirty="0"/>
              <a:t>We calculated the mean and standard deviation for the total combination of home and away games. </a:t>
            </a:r>
          </a:p>
          <a:p>
            <a:r>
              <a:rPr lang="en-US" dirty="0"/>
              <a:t>We found that teams were outside of the standard deviation on both ends of the spectrum.</a:t>
            </a:r>
          </a:p>
          <a:p>
            <a:r>
              <a:rPr lang="en-US" dirty="0"/>
              <a:t>Then, we compared the average of those populations with an average of the total population.</a:t>
            </a:r>
          </a:p>
          <a:p>
            <a:r>
              <a:rPr lang="en-US" dirty="0"/>
              <a:t>This is important because these relationships may not be linear and if we want to be best (or worst), then we'll want to see which factor contributes most on the edges.</a:t>
            </a:r>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2"/>
          <a:stretch>
            <a:fillRect/>
          </a:stretch>
        </p:blipFill>
        <p:spPr>
          <a:xfrm>
            <a:off x="11802043" y="6037518"/>
            <a:ext cx="363019" cy="820482"/>
          </a:xfrm>
          <a:prstGeom prst="rect">
            <a:avLst/>
          </a:prstGeom>
        </p:spPr>
      </p:pic>
      <p:pic>
        <p:nvPicPr>
          <p:cNvPr id="5" name="Picture 4">
            <a:extLst>
              <a:ext uri="{FF2B5EF4-FFF2-40B4-BE49-F238E27FC236}">
                <a16:creationId xmlns:a16="http://schemas.microsoft.com/office/drawing/2014/main" id="{BB214AF5-DE4C-4A36-B1B0-9D8F27025194}"/>
              </a:ext>
            </a:extLst>
          </p:cNvPr>
          <p:cNvPicPr>
            <a:picLocks noChangeAspect="1"/>
          </p:cNvPicPr>
          <p:nvPr/>
        </p:nvPicPr>
        <p:blipFill>
          <a:blip r:embed="rId3"/>
          <a:stretch>
            <a:fillRect/>
          </a:stretch>
        </p:blipFill>
        <p:spPr>
          <a:xfrm>
            <a:off x="7146494" y="2831165"/>
            <a:ext cx="4655549" cy="1758763"/>
          </a:xfrm>
          <a:prstGeom prst="rect">
            <a:avLst/>
          </a:prstGeom>
        </p:spPr>
      </p:pic>
    </p:spTree>
    <p:extLst>
      <p:ext uri="{BB962C8B-B14F-4D97-AF65-F5344CB8AC3E}">
        <p14:creationId xmlns:p14="http://schemas.microsoft.com/office/powerpoint/2010/main" val="3769646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555945"/>
            <a:ext cx="9603275" cy="1049235"/>
          </a:xfrm>
        </p:spPr>
        <p:txBody>
          <a:bodyPr>
            <a:normAutofit fontScale="90000"/>
          </a:bodyPr>
          <a:lstStyle/>
          <a:p>
            <a:r>
              <a:rPr lang="en-US" dirty="0"/>
              <a:t>Data</a:t>
            </a:r>
            <a:br>
              <a:rPr lang="en-US" dirty="0"/>
            </a:br>
            <a:r>
              <a:rPr lang="en-US" dirty="0"/>
              <a:t>Analysis </a:t>
            </a:r>
            <a:br>
              <a:rPr lang="en-US" dirty="0"/>
            </a:br>
            <a:r>
              <a:rPr lang="en-US" dirty="0"/>
              <a:t>(Cont.)</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1451579" y="2015732"/>
            <a:ext cx="3963103" cy="3450613"/>
          </a:xfrm>
        </p:spPr>
        <p:txBody>
          <a:bodyPr/>
          <a:lstStyle/>
          <a:p>
            <a:pPr marL="0" indent="0">
              <a:buNone/>
            </a:pPr>
            <a:r>
              <a:rPr lang="en-US" b="1" u="sng" dirty="0"/>
              <a:t>Clumping or Clustering?</a:t>
            </a:r>
          </a:p>
          <a:p>
            <a:r>
              <a:rPr lang="en-US" dirty="0"/>
              <a:t>This graph was made to check to see if there was any clumping or clustering of in the wins versus free throw attempts.</a:t>
            </a:r>
          </a:p>
          <a:p>
            <a:r>
              <a:rPr lang="en-US" dirty="0"/>
              <a:t>It looks like there may be.</a:t>
            </a:r>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2"/>
          <a:stretch>
            <a:fillRect/>
          </a:stretch>
        </p:blipFill>
        <p:spPr>
          <a:xfrm>
            <a:off x="11802043" y="6037518"/>
            <a:ext cx="363019" cy="820482"/>
          </a:xfrm>
          <a:prstGeom prst="rect">
            <a:avLst/>
          </a:prstGeom>
        </p:spPr>
      </p:pic>
      <p:pic>
        <p:nvPicPr>
          <p:cNvPr id="5" name="Picture 4">
            <a:extLst>
              <a:ext uri="{FF2B5EF4-FFF2-40B4-BE49-F238E27FC236}">
                <a16:creationId xmlns:a16="http://schemas.microsoft.com/office/drawing/2014/main" id="{32FA346C-F267-4C01-844F-D3B499B29475}"/>
              </a:ext>
            </a:extLst>
          </p:cNvPr>
          <p:cNvPicPr>
            <a:picLocks noChangeAspect="1"/>
          </p:cNvPicPr>
          <p:nvPr/>
        </p:nvPicPr>
        <p:blipFill>
          <a:blip r:embed="rId3"/>
          <a:stretch>
            <a:fillRect/>
          </a:stretch>
        </p:blipFill>
        <p:spPr>
          <a:xfrm>
            <a:off x="5240191" y="1935052"/>
            <a:ext cx="6106397" cy="3883042"/>
          </a:xfrm>
          <a:prstGeom prst="rect">
            <a:avLst/>
          </a:prstGeom>
        </p:spPr>
      </p:pic>
    </p:spTree>
    <p:extLst>
      <p:ext uri="{BB962C8B-B14F-4D97-AF65-F5344CB8AC3E}">
        <p14:creationId xmlns:p14="http://schemas.microsoft.com/office/powerpoint/2010/main" val="4034354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555945"/>
            <a:ext cx="9603275" cy="1049235"/>
          </a:xfrm>
        </p:spPr>
        <p:txBody>
          <a:bodyPr>
            <a:normAutofit fontScale="90000"/>
          </a:bodyPr>
          <a:lstStyle/>
          <a:p>
            <a:r>
              <a:rPr lang="en-US" dirty="0"/>
              <a:t>Data</a:t>
            </a:r>
            <a:br>
              <a:rPr lang="en-US" dirty="0"/>
            </a:br>
            <a:r>
              <a:rPr lang="en-US" dirty="0"/>
              <a:t>Analysis </a:t>
            </a:r>
            <a:br>
              <a:rPr lang="en-US" dirty="0"/>
            </a:br>
            <a:r>
              <a:rPr lang="en-US" dirty="0"/>
              <a:t>(Cont.)</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1451579" y="2015732"/>
            <a:ext cx="3963103" cy="3450613"/>
          </a:xfrm>
        </p:spPr>
        <p:txBody>
          <a:bodyPr/>
          <a:lstStyle/>
          <a:p>
            <a:pPr marL="0" indent="0">
              <a:buNone/>
            </a:pPr>
            <a:r>
              <a:rPr lang="en-US" b="1" u="sng" dirty="0"/>
              <a:t>what contributes more?</a:t>
            </a:r>
          </a:p>
          <a:p>
            <a:r>
              <a:rPr lang="en-US" dirty="0"/>
              <a:t>We were curious as to what factor contributed more to the best teams and the worst teams.</a:t>
            </a:r>
          </a:p>
          <a:p>
            <a:r>
              <a:rPr lang="en-US" dirty="0"/>
              <a:t>It looks like percentages matter more for the best, but didn't matter as much for the worst.</a:t>
            </a:r>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2"/>
          <a:stretch>
            <a:fillRect/>
          </a:stretch>
        </p:blipFill>
        <p:spPr>
          <a:xfrm>
            <a:off x="11802043" y="6037518"/>
            <a:ext cx="363019" cy="820482"/>
          </a:xfrm>
          <a:prstGeom prst="rect">
            <a:avLst/>
          </a:prstGeom>
        </p:spPr>
      </p:pic>
      <p:pic>
        <p:nvPicPr>
          <p:cNvPr id="6" name="Picture 5">
            <a:extLst>
              <a:ext uri="{FF2B5EF4-FFF2-40B4-BE49-F238E27FC236}">
                <a16:creationId xmlns:a16="http://schemas.microsoft.com/office/drawing/2014/main" id="{77FC2E74-2718-48B6-A222-9E9EA63459EA}"/>
              </a:ext>
            </a:extLst>
          </p:cNvPr>
          <p:cNvPicPr>
            <a:picLocks noChangeAspect="1"/>
          </p:cNvPicPr>
          <p:nvPr/>
        </p:nvPicPr>
        <p:blipFill>
          <a:blip r:embed="rId3"/>
          <a:stretch>
            <a:fillRect/>
          </a:stretch>
        </p:blipFill>
        <p:spPr>
          <a:xfrm>
            <a:off x="7024004" y="1936377"/>
            <a:ext cx="4030850" cy="3371524"/>
          </a:xfrm>
          <a:prstGeom prst="rect">
            <a:avLst/>
          </a:prstGeom>
        </p:spPr>
      </p:pic>
    </p:spTree>
    <p:extLst>
      <p:ext uri="{BB962C8B-B14F-4D97-AF65-F5344CB8AC3E}">
        <p14:creationId xmlns:p14="http://schemas.microsoft.com/office/powerpoint/2010/main" val="1919473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555945"/>
            <a:ext cx="9603275" cy="1049235"/>
          </a:xfrm>
        </p:spPr>
        <p:txBody>
          <a:bodyPr>
            <a:normAutofit/>
          </a:bodyPr>
          <a:lstStyle/>
          <a:p>
            <a:pPr algn="ctr"/>
            <a:r>
              <a:rPr lang="en-US" dirty="0"/>
              <a:t>Findings</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p:txBody>
          <a:bodyPr/>
          <a:lstStyle/>
          <a:p>
            <a:r>
              <a:rPr lang="en-US" dirty="0"/>
              <a:t>Better free throw shooting teams tend to have more wins</a:t>
            </a:r>
          </a:p>
          <a:p>
            <a:r>
              <a:rPr lang="en-US" dirty="0"/>
              <a:t>Yes there is a home court bias but it is not a large one</a:t>
            </a:r>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2"/>
          <a:stretch>
            <a:fillRect/>
          </a:stretch>
        </p:blipFill>
        <p:spPr>
          <a:xfrm>
            <a:off x="11802043" y="6037518"/>
            <a:ext cx="363019" cy="820482"/>
          </a:xfrm>
          <a:prstGeom prst="rect">
            <a:avLst/>
          </a:prstGeom>
        </p:spPr>
      </p:pic>
    </p:spTree>
    <p:extLst>
      <p:ext uri="{BB962C8B-B14F-4D97-AF65-F5344CB8AC3E}">
        <p14:creationId xmlns:p14="http://schemas.microsoft.com/office/powerpoint/2010/main" val="680202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637E85-D367-3F4A-B3C8-38699F9B7802}"/>
              </a:ext>
            </a:extLst>
          </p:cNvPr>
          <p:cNvSpPr>
            <a:spLocks noGrp="1"/>
          </p:cNvSpPr>
          <p:nvPr>
            <p:ph type="title"/>
          </p:nvPr>
        </p:nvSpPr>
        <p:spPr>
          <a:xfrm>
            <a:off x="1451579" y="804519"/>
            <a:ext cx="9603275" cy="1049235"/>
          </a:xfrm>
        </p:spPr>
        <p:txBody>
          <a:bodyPr>
            <a:normAutofit/>
          </a:bodyPr>
          <a:lstStyle/>
          <a:p>
            <a:r>
              <a:rPr lang="en-US" dirty="0"/>
              <a:t>Post </a:t>
            </a:r>
            <a:br>
              <a:rPr lang="en-US" dirty="0"/>
            </a:br>
            <a:r>
              <a:rPr lang="en-US" dirty="0"/>
              <a:t>Mortem </a:t>
            </a:r>
          </a:p>
        </p:txBody>
      </p:sp>
      <p:cxnSp>
        <p:nvCxnSpPr>
          <p:cNvPr id="28" name="Straight Connector 27">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0" name="Rectangle 29">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4" name="Picture 3" descr="A picture containing clipart&#10;&#10;Description automatically generated">
            <a:extLst>
              <a:ext uri="{FF2B5EF4-FFF2-40B4-BE49-F238E27FC236}">
                <a16:creationId xmlns:a16="http://schemas.microsoft.com/office/drawing/2014/main" id="{E305C4CB-F3F5-4D54-9ACF-05B1875F1C2B}"/>
              </a:ext>
            </a:extLst>
          </p:cNvPr>
          <p:cNvPicPr>
            <a:picLocks noChangeAspect="1"/>
          </p:cNvPicPr>
          <p:nvPr/>
        </p:nvPicPr>
        <p:blipFill>
          <a:blip r:embed="rId2"/>
          <a:stretch>
            <a:fillRect/>
          </a:stretch>
        </p:blipFill>
        <p:spPr>
          <a:xfrm>
            <a:off x="11802043" y="6037518"/>
            <a:ext cx="363019" cy="820482"/>
          </a:xfrm>
          <a:prstGeom prst="rect">
            <a:avLst/>
          </a:prstGeom>
        </p:spPr>
      </p:pic>
      <p:graphicFrame>
        <p:nvGraphicFramePr>
          <p:cNvPr id="6" name="Content Placeholder 2">
            <a:extLst>
              <a:ext uri="{FF2B5EF4-FFF2-40B4-BE49-F238E27FC236}">
                <a16:creationId xmlns:a16="http://schemas.microsoft.com/office/drawing/2014/main" id="{D1415EC6-79F1-4421-AF10-D6507AFD31B9}"/>
              </a:ext>
            </a:extLst>
          </p:cNvPr>
          <p:cNvGraphicFramePr>
            <a:graphicFrameLocks noGrp="1"/>
          </p:cNvGraphicFramePr>
          <p:nvPr>
            <p:ph idx="1"/>
            <p:extLst>
              <p:ext uri="{D42A27DB-BD31-4B8C-83A1-F6EECF244321}">
                <p14:modId xmlns:p14="http://schemas.microsoft.com/office/powerpoint/2010/main" val="1215632751"/>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7852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1A496-DD26-4844-90CF-756E9831B88B}"/>
              </a:ext>
            </a:extLst>
          </p:cNvPr>
          <p:cNvSpPr>
            <a:spLocks noGrp="1"/>
          </p:cNvSpPr>
          <p:nvPr>
            <p:ph type="ctrTitle"/>
          </p:nvPr>
        </p:nvSpPr>
        <p:spPr>
          <a:xfrm>
            <a:off x="350080" y="295564"/>
            <a:ext cx="9245460" cy="3255264"/>
          </a:xfrm>
        </p:spPr>
        <p:txBody>
          <a:bodyPr/>
          <a:lstStyle/>
          <a:p>
            <a:r>
              <a:rPr lang="en-US" b="1" dirty="0"/>
              <a:t>Audience </a:t>
            </a:r>
            <a:r>
              <a:rPr lang="en-US" b="1" dirty="0" err="1"/>
              <a:t>q&amp;A</a:t>
            </a:r>
            <a:endParaRPr lang="en-US" b="1" dirty="0"/>
          </a:p>
        </p:txBody>
      </p:sp>
      <p:pic>
        <p:nvPicPr>
          <p:cNvPr id="8" name="Picture 7">
            <a:extLst>
              <a:ext uri="{FF2B5EF4-FFF2-40B4-BE49-F238E27FC236}">
                <a16:creationId xmlns:a16="http://schemas.microsoft.com/office/drawing/2014/main" id="{D56E2E72-240F-CD49-8250-B1CEE2D589DE}"/>
              </a:ext>
            </a:extLst>
          </p:cNvPr>
          <p:cNvPicPr>
            <a:picLocks noChangeAspect="1"/>
          </p:cNvPicPr>
          <p:nvPr/>
        </p:nvPicPr>
        <p:blipFill>
          <a:blip r:embed="rId2"/>
          <a:stretch>
            <a:fillRect/>
          </a:stretch>
        </p:blipFill>
        <p:spPr>
          <a:xfrm>
            <a:off x="9401577" y="758282"/>
            <a:ext cx="2363298" cy="5341436"/>
          </a:xfrm>
          <a:prstGeom prst="rect">
            <a:avLst/>
          </a:prstGeom>
        </p:spPr>
      </p:pic>
      <p:sp>
        <p:nvSpPr>
          <p:cNvPr id="5" name="Subtitle 4">
            <a:extLst>
              <a:ext uri="{FF2B5EF4-FFF2-40B4-BE49-F238E27FC236}">
                <a16:creationId xmlns:a16="http://schemas.microsoft.com/office/drawing/2014/main" id="{F36DB4CC-7D6B-43AF-A498-A56EADAD192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43720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C88CED-85D0-4273-A6EE-900C8C1F4913}"/>
              </a:ext>
            </a:extLst>
          </p:cNvPr>
          <p:cNvPicPr>
            <a:picLocks noChangeAspect="1"/>
          </p:cNvPicPr>
          <p:nvPr/>
        </p:nvPicPr>
        <p:blipFill>
          <a:blip r:embed="rId2"/>
          <a:stretch>
            <a:fillRect/>
          </a:stretch>
        </p:blipFill>
        <p:spPr>
          <a:xfrm>
            <a:off x="11802043" y="6037518"/>
            <a:ext cx="363019" cy="820482"/>
          </a:xfrm>
          <a:prstGeom prst="rect">
            <a:avLst/>
          </a:prstGeom>
        </p:spPr>
      </p:pic>
      <p:pic>
        <p:nvPicPr>
          <p:cNvPr id="14" name="Content Placeholder 13">
            <a:extLst>
              <a:ext uri="{FF2B5EF4-FFF2-40B4-BE49-F238E27FC236}">
                <a16:creationId xmlns:a16="http://schemas.microsoft.com/office/drawing/2014/main" id="{719768B7-F901-4188-819F-CE5B25EEF055}"/>
              </a:ext>
            </a:extLst>
          </p:cNvPr>
          <p:cNvPicPr>
            <a:picLocks noGrp="1" noChangeAspect="1"/>
          </p:cNvPicPr>
          <p:nvPr>
            <p:ph idx="1"/>
          </p:nvPr>
        </p:nvPicPr>
        <p:blipFill>
          <a:blip r:embed="rId3"/>
          <a:stretch>
            <a:fillRect/>
          </a:stretch>
        </p:blipFill>
        <p:spPr>
          <a:xfrm>
            <a:off x="2234670" y="1887845"/>
            <a:ext cx="7722659" cy="4438310"/>
          </a:xfrm>
        </p:spPr>
      </p:pic>
    </p:spTree>
    <p:extLst>
      <p:ext uri="{BB962C8B-B14F-4D97-AF65-F5344CB8AC3E}">
        <p14:creationId xmlns:p14="http://schemas.microsoft.com/office/powerpoint/2010/main" val="392246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B316-DA93-5C42-8124-8D075197A09C}"/>
              </a:ext>
            </a:extLst>
          </p:cNvPr>
          <p:cNvSpPr>
            <a:spLocks noGrp="1"/>
          </p:cNvSpPr>
          <p:nvPr>
            <p:ph type="title"/>
          </p:nvPr>
        </p:nvSpPr>
        <p:spPr>
          <a:xfrm>
            <a:off x="1451579" y="804519"/>
            <a:ext cx="9603275" cy="1049235"/>
          </a:xfrm>
        </p:spPr>
        <p:txBody>
          <a:bodyPr>
            <a:normAutofit fontScale="90000"/>
          </a:bodyPr>
          <a:lstStyle/>
          <a:p>
            <a:pPr algn="ctr"/>
            <a:r>
              <a:rPr lang="en-US" sz="5300" dirty="0"/>
              <a:t>Motivation &amp; Summary</a:t>
            </a:r>
            <a:br>
              <a:rPr lang="en-US" sz="2700" dirty="0"/>
            </a:br>
            <a:br>
              <a:rPr lang="en-US" sz="2700" dirty="0"/>
            </a:br>
            <a:r>
              <a:rPr lang="en-US" sz="2700" dirty="0"/>
              <a:t>  </a:t>
            </a:r>
            <a:br>
              <a:rPr lang="en-US" sz="1300" dirty="0"/>
            </a:br>
            <a:r>
              <a:rPr lang="en-US" sz="1300" dirty="0"/>
              <a:t>	</a:t>
            </a:r>
            <a:br>
              <a:rPr lang="en-US" sz="1300" dirty="0"/>
            </a:br>
            <a:endParaRPr lang="en-US" sz="1300" dirty="0"/>
          </a:p>
        </p:txBody>
      </p:sp>
      <p:pic>
        <p:nvPicPr>
          <p:cNvPr id="5" name="Picture 4">
            <a:extLst>
              <a:ext uri="{FF2B5EF4-FFF2-40B4-BE49-F238E27FC236}">
                <a16:creationId xmlns:a16="http://schemas.microsoft.com/office/drawing/2014/main" id="{12C6ADED-825C-4A3C-85FC-D80F5487839A}"/>
              </a:ext>
            </a:extLst>
          </p:cNvPr>
          <p:cNvPicPr>
            <a:picLocks noChangeAspect="1"/>
          </p:cNvPicPr>
          <p:nvPr/>
        </p:nvPicPr>
        <p:blipFill>
          <a:blip r:embed="rId2"/>
          <a:stretch>
            <a:fillRect/>
          </a:stretch>
        </p:blipFill>
        <p:spPr>
          <a:xfrm>
            <a:off x="11802043" y="6037518"/>
            <a:ext cx="363019" cy="820482"/>
          </a:xfrm>
          <a:prstGeom prst="rect">
            <a:avLst/>
          </a:prstGeom>
        </p:spPr>
      </p:pic>
      <p:sp>
        <p:nvSpPr>
          <p:cNvPr id="6" name="Content Placeholder 5">
            <a:extLst>
              <a:ext uri="{FF2B5EF4-FFF2-40B4-BE49-F238E27FC236}">
                <a16:creationId xmlns:a16="http://schemas.microsoft.com/office/drawing/2014/main" id="{8CBEB9CF-E096-43D5-9450-D2F990614CBF}"/>
              </a:ext>
            </a:extLst>
          </p:cNvPr>
          <p:cNvSpPr>
            <a:spLocks noGrp="1"/>
          </p:cNvSpPr>
          <p:nvPr>
            <p:ph idx="1"/>
          </p:nvPr>
        </p:nvSpPr>
        <p:spPr/>
        <p:txBody>
          <a:bodyPr/>
          <a:lstStyle/>
          <a:p>
            <a:pPr>
              <a:buFont typeface="Wingdings" panose="05000000000000000000" pitchFamily="2" charset="2"/>
              <a:buChar char="Ø"/>
            </a:pPr>
            <a:r>
              <a:rPr lang="en-US" sz="2200" dirty="0"/>
              <a:t>If a team has a higher free throw percentage, then they will have more wins</a:t>
            </a:r>
          </a:p>
          <a:p>
            <a:pPr>
              <a:buFont typeface="Wingdings" panose="05000000000000000000" pitchFamily="2" charset="2"/>
              <a:buChar char="Ø"/>
            </a:pPr>
            <a:r>
              <a:rPr lang="en-US" sz="2200" dirty="0"/>
              <a:t>Free throws can impact a team’s ability to win</a:t>
            </a:r>
          </a:p>
          <a:p>
            <a:pPr lvl="1"/>
            <a:endParaRPr lang="en-US" sz="2000" dirty="0"/>
          </a:p>
          <a:p>
            <a:pPr marL="0" indent="0">
              <a:buNone/>
            </a:pPr>
            <a:endParaRPr lang="en-US" sz="2200" dirty="0"/>
          </a:p>
        </p:txBody>
      </p:sp>
    </p:spTree>
    <p:extLst>
      <p:ext uri="{BB962C8B-B14F-4D97-AF65-F5344CB8AC3E}">
        <p14:creationId xmlns:p14="http://schemas.microsoft.com/office/powerpoint/2010/main" val="628399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57B45-5647-6247-B187-C1506778E6B8}"/>
              </a:ext>
            </a:extLst>
          </p:cNvPr>
          <p:cNvSpPr>
            <a:spLocks noGrp="1"/>
          </p:cNvSpPr>
          <p:nvPr>
            <p:ph type="title"/>
          </p:nvPr>
        </p:nvSpPr>
        <p:spPr/>
        <p:txBody>
          <a:bodyPr>
            <a:normAutofit/>
          </a:bodyPr>
          <a:lstStyle/>
          <a:p>
            <a:br>
              <a:rPr lang="en-US" dirty="0"/>
            </a:br>
            <a:r>
              <a:rPr lang="en-US" dirty="0"/>
              <a:t>Questions</a:t>
            </a:r>
          </a:p>
        </p:txBody>
      </p:sp>
      <p:sp>
        <p:nvSpPr>
          <p:cNvPr id="3" name="Content Placeholder 2">
            <a:extLst>
              <a:ext uri="{FF2B5EF4-FFF2-40B4-BE49-F238E27FC236}">
                <a16:creationId xmlns:a16="http://schemas.microsoft.com/office/drawing/2014/main" id="{3B433C74-BAA4-0D44-97FD-A249D1D8BC60}"/>
              </a:ext>
            </a:extLst>
          </p:cNvPr>
          <p:cNvSpPr>
            <a:spLocks noGrp="1"/>
          </p:cNvSpPr>
          <p:nvPr>
            <p:ph idx="1"/>
          </p:nvPr>
        </p:nvSpPr>
        <p:spPr/>
        <p:txBody>
          <a:bodyPr/>
          <a:lstStyle/>
          <a:p>
            <a:pPr>
              <a:buFont typeface="Arial" panose="020B0604020202020204" pitchFamily="34" charset="0"/>
              <a:buChar char="•"/>
            </a:pPr>
            <a:r>
              <a:rPr lang="en-US" dirty="0"/>
              <a:t>Do teams that win more games have a higher free throw percentage?</a:t>
            </a:r>
          </a:p>
          <a:p>
            <a:pPr>
              <a:buFont typeface="Arial" panose="020B0604020202020204" pitchFamily="34" charset="0"/>
              <a:buChar char="•"/>
            </a:pPr>
            <a:r>
              <a:rPr lang="en-US" dirty="0"/>
              <a:t>Do teams that win more games have more free throw attempts?</a:t>
            </a:r>
          </a:p>
          <a:p>
            <a:pPr>
              <a:buFont typeface="Arial" panose="020B0604020202020204" pitchFamily="34" charset="0"/>
              <a:buChar char="•"/>
            </a:pPr>
            <a:r>
              <a:rPr lang="en-US" dirty="0"/>
              <a:t>Do teams that win more games make more free throws?</a:t>
            </a:r>
          </a:p>
          <a:p>
            <a:pPr>
              <a:buFont typeface="Arial" panose="020B0604020202020204" pitchFamily="34" charset="0"/>
              <a:buChar char="•"/>
            </a:pPr>
            <a:r>
              <a:rPr lang="en-US" dirty="0"/>
              <a:t>Is there a bias in free throw attempts toward home teams?</a:t>
            </a:r>
          </a:p>
          <a:p>
            <a:r>
              <a:rPr lang="en-US" dirty="0"/>
              <a:t>if referees are biased towards home teams when it comes to calling fouls?</a:t>
            </a:r>
          </a:p>
          <a:p>
            <a:r>
              <a:rPr lang="en-US" dirty="0"/>
              <a:t>Do free throws win games?</a:t>
            </a:r>
            <a:br>
              <a:rPr lang="en-US" dirty="0"/>
            </a:b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A816EB9F-D387-453A-855C-207DD987A227}"/>
              </a:ext>
            </a:extLst>
          </p:cNvPr>
          <p:cNvPicPr>
            <a:picLocks noChangeAspect="1"/>
          </p:cNvPicPr>
          <p:nvPr/>
        </p:nvPicPr>
        <p:blipFill>
          <a:blip r:embed="rId2"/>
          <a:stretch>
            <a:fillRect/>
          </a:stretch>
        </p:blipFill>
        <p:spPr>
          <a:xfrm>
            <a:off x="11802043" y="6037518"/>
            <a:ext cx="363019" cy="820482"/>
          </a:xfrm>
          <a:prstGeom prst="rect">
            <a:avLst/>
          </a:prstGeom>
        </p:spPr>
      </p:pic>
    </p:spTree>
    <p:extLst>
      <p:ext uri="{BB962C8B-B14F-4D97-AF65-F5344CB8AC3E}">
        <p14:creationId xmlns:p14="http://schemas.microsoft.com/office/powerpoint/2010/main" val="2198986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6" name="Picture 55">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8" name="Straight Connector 57">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62" name="Rectangle 61">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BBABA5E6-DB50-CD47-8729-DA59F1AF025E}"/>
              </a:ext>
            </a:extLst>
          </p:cNvPr>
          <p:cNvSpPr>
            <a:spLocks noGrp="1"/>
          </p:cNvSpPr>
          <p:nvPr>
            <p:ph type="title"/>
          </p:nvPr>
        </p:nvSpPr>
        <p:spPr>
          <a:xfrm>
            <a:off x="1737635" y="5098194"/>
            <a:ext cx="8637073" cy="558063"/>
          </a:xfrm>
        </p:spPr>
        <p:txBody>
          <a:bodyPr vert="horz" lIns="91440" tIns="45720" rIns="91440" bIns="0" rtlCol="0" anchor="b">
            <a:normAutofit/>
          </a:bodyPr>
          <a:lstStyle/>
          <a:p>
            <a:r>
              <a:rPr lang="en-US" sz="3600"/>
              <a:t>Our Data Source</a:t>
            </a:r>
            <a:endParaRPr lang="en-US" sz="3600" dirty="0"/>
          </a:p>
        </p:txBody>
      </p:sp>
      <p:pic>
        <p:nvPicPr>
          <p:cNvPr id="6" name="Picture 5">
            <a:extLst>
              <a:ext uri="{FF2B5EF4-FFF2-40B4-BE49-F238E27FC236}">
                <a16:creationId xmlns:a16="http://schemas.microsoft.com/office/drawing/2014/main" id="{9FA96B2D-16E6-49F0-B890-73C764E31398}"/>
              </a:ext>
            </a:extLst>
          </p:cNvPr>
          <p:cNvPicPr>
            <a:picLocks noChangeAspect="1"/>
          </p:cNvPicPr>
          <p:nvPr/>
        </p:nvPicPr>
        <p:blipFill>
          <a:blip r:embed="rId3"/>
          <a:stretch>
            <a:fillRect/>
          </a:stretch>
        </p:blipFill>
        <p:spPr>
          <a:xfrm>
            <a:off x="1" y="60588"/>
            <a:ext cx="5347853" cy="4887914"/>
          </a:xfrm>
          <a:prstGeom prst="rect">
            <a:avLst/>
          </a:prstGeom>
        </p:spPr>
      </p:pic>
      <p:pic>
        <p:nvPicPr>
          <p:cNvPr id="24" name="Content Placeholder 4">
            <a:extLst>
              <a:ext uri="{FF2B5EF4-FFF2-40B4-BE49-F238E27FC236}">
                <a16:creationId xmlns:a16="http://schemas.microsoft.com/office/drawing/2014/main" id="{7A7FC0E7-04C2-49EA-85A1-21621F27D001}"/>
              </a:ext>
            </a:extLst>
          </p:cNvPr>
          <p:cNvPicPr>
            <a:picLocks noGrp="1" noChangeAspect="1"/>
          </p:cNvPicPr>
          <p:nvPr>
            <p:ph idx="1"/>
          </p:nvPr>
        </p:nvPicPr>
        <p:blipFill>
          <a:blip r:embed="rId4"/>
          <a:stretch>
            <a:fillRect/>
          </a:stretch>
        </p:blipFill>
        <p:spPr>
          <a:xfrm>
            <a:off x="6239545" y="60588"/>
            <a:ext cx="5952152" cy="4955167"/>
          </a:xfrm>
          <a:prstGeom prst="rect">
            <a:avLst/>
          </a:prstGeom>
        </p:spPr>
      </p:pic>
      <p:cxnSp>
        <p:nvCxnSpPr>
          <p:cNvPr id="66" name="Straight Connector 65">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8" name="Picture 67">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0" name="Straight Connector 69">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4025A72-5DB8-4975-9D13-82E70F77AD5C}"/>
              </a:ext>
            </a:extLst>
          </p:cNvPr>
          <p:cNvPicPr>
            <a:picLocks noChangeAspect="1"/>
          </p:cNvPicPr>
          <p:nvPr/>
        </p:nvPicPr>
        <p:blipFill>
          <a:blip r:embed="rId5"/>
          <a:stretch>
            <a:fillRect/>
          </a:stretch>
        </p:blipFill>
        <p:spPr>
          <a:xfrm>
            <a:off x="11802043" y="6037518"/>
            <a:ext cx="363019" cy="820482"/>
          </a:xfrm>
          <a:prstGeom prst="rect">
            <a:avLst/>
          </a:prstGeom>
        </p:spPr>
      </p:pic>
    </p:spTree>
    <p:extLst>
      <p:ext uri="{BB962C8B-B14F-4D97-AF65-F5344CB8AC3E}">
        <p14:creationId xmlns:p14="http://schemas.microsoft.com/office/powerpoint/2010/main" val="304900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38926A09-A7B9-7747-9BCE-289084CBA68D}"/>
              </a:ext>
            </a:extLst>
          </p:cNvPr>
          <p:cNvSpPr>
            <a:spLocks noGrp="1"/>
          </p:cNvSpPr>
          <p:nvPr>
            <p:ph type="title"/>
          </p:nvPr>
        </p:nvSpPr>
        <p:spPr>
          <a:xfrm>
            <a:off x="1451579" y="804519"/>
            <a:ext cx="5550357" cy="1049235"/>
          </a:xfrm>
        </p:spPr>
        <p:txBody>
          <a:bodyPr>
            <a:normAutofit/>
          </a:bodyPr>
          <a:lstStyle/>
          <a:p>
            <a:r>
              <a:rPr lang="en-US" dirty="0"/>
              <a:t>Data Clean-Up &amp; Exploration</a:t>
            </a:r>
            <a:endParaRPr lang="en-US"/>
          </a:p>
        </p:txBody>
      </p:sp>
      <p:sp>
        <p:nvSpPr>
          <p:cNvPr id="15" name="Rectangle 14">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5C41555B-4DC6-4B49-8D99-76AEEC568B87}"/>
              </a:ext>
            </a:extLst>
          </p:cNvPr>
          <p:cNvSpPr>
            <a:spLocks noGrp="1"/>
          </p:cNvSpPr>
          <p:nvPr>
            <p:ph idx="1"/>
          </p:nvPr>
        </p:nvSpPr>
        <p:spPr>
          <a:xfrm>
            <a:off x="1451579" y="2015732"/>
            <a:ext cx="5550357" cy="3450613"/>
          </a:xfrm>
        </p:spPr>
        <p:txBody>
          <a:bodyPr>
            <a:normAutofit/>
          </a:bodyPr>
          <a:lstStyle/>
          <a:p>
            <a:r>
              <a:rPr lang="en-US" dirty="0"/>
              <a:t>Game venue data</a:t>
            </a:r>
          </a:p>
          <a:p>
            <a:pPr lvl="1"/>
            <a:r>
              <a:rPr lang="en-US" dirty="0"/>
              <a:t>Problem discovery due to rank</a:t>
            </a:r>
          </a:p>
          <a:p>
            <a:r>
              <a:rPr lang="en-US" dirty="0"/>
              <a:t>Franchise name changes</a:t>
            </a:r>
          </a:p>
          <a:p>
            <a:pPr lvl="1"/>
            <a:r>
              <a:rPr lang="en-US" dirty="0"/>
              <a:t>More than 30 teams</a:t>
            </a:r>
          </a:p>
          <a:p>
            <a:pPr marL="457200" lvl="1" indent="0">
              <a:buNone/>
            </a:pPr>
            <a:endParaRPr lang="en-US" dirty="0"/>
          </a:p>
        </p:txBody>
      </p:sp>
      <p:pic>
        <p:nvPicPr>
          <p:cNvPr id="5" name="Picture 4">
            <a:extLst>
              <a:ext uri="{FF2B5EF4-FFF2-40B4-BE49-F238E27FC236}">
                <a16:creationId xmlns:a16="http://schemas.microsoft.com/office/drawing/2014/main" id="{0C6E20E6-3730-4E12-AAEB-E31C473F854F}"/>
              </a:ext>
            </a:extLst>
          </p:cNvPr>
          <p:cNvPicPr>
            <a:picLocks noChangeAspect="1"/>
          </p:cNvPicPr>
          <p:nvPr/>
        </p:nvPicPr>
        <p:blipFill>
          <a:blip r:embed="rId2"/>
          <a:stretch>
            <a:fillRect/>
          </a:stretch>
        </p:blipFill>
        <p:spPr>
          <a:xfrm>
            <a:off x="7127442" y="2952618"/>
            <a:ext cx="4637723" cy="2980184"/>
          </a:xfrm>
          <a:prstGeom prst="rect">
            <a:avLst/>
          </a:prstGeom>
        </p:spPr>
      </p:pic>
      <p:pic>
        <p:nvPicPr>
          <p:cNvPr id="6" name="Picture 5">
            <a:extLst>
              <a:ext uri="{FF2B5EF4-FFF2-40B4-BE49-F238E27FC236}">
                <a16:creationId xmlns:a16="http://schemas.microsoft.com/office/drawing/2014/main" id="{D36BC18D-9263-4CB9-8B64-9AA92B3306EC}"/>
              </a:ext>
            </a:extLst>
          </p:cNvPr>
          <p:cNvPicPr>
            <a:picLocks noChangeAspect="1"/>
          </p:cNvPicPr>
          <p:nvPr/>
        </p:nvPicPr>
        <p:blipFill>
          <a:blip r:embed="rId3"/>
          <a:stretch>
            <a:fillRect/>
          </a:stretch>
        </p:blipFill>
        <p:spPr>
          <a:xfrm>
            <a:off x="7127442" y="1572617"/>
            <a:ext cx="4074836" cy="1358278"/>
          </a:xfrm>
          <a:prstGeom prst="rect">
            <a:avLst/>
          </a:prstGeom>
        </p:spPr>
      </p:pic>
      <p:pic>
        <p:nvPicPr>
          <p:cNvPr id="17" name="Picture 16">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F2E176A-46F5-4A08-807C-AAE62D0C647D}"/>
              </a:ext>
            </a:extLst>
          </p:cNvPr>
          <p:cNvPicPr>
            <a:picLocks noChangeAspect="1"/>
          </p:cNvPicPr>
          <p:nvPr/>
        </p:nvPicPr>
        <p:blipFill>
          <a:blip r:embed="rId5"/>
          <a:stretch>
            <a:fillRect/>
          </a:stretch>
        </p:blipFill>
        <p:spPr>
          <a:xfrm>
            <a:off x="11802043" y="6037518"/>
            <a:ext cx="363019" cy="820482"/>
          </a:xfrm>
          <a:prstGeom prst="rect">
            <a:avLst/>
          </a:prstGeom>
        </p:spPr>
      </p:pic>
    </p:spTree>
    <p:extLst>
      <p:ext uri="{BB962C8B-B14F-4D97-AF65-F5344CB8AC3E}">
        <p14:creationId xmlns:p14="http://schemas.microsoft.com/office/powerpoint/2010/main" val="3670275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555849"/>
            <a:ext cx="9603275" cy="1049235"/>
          </a:xfrm>
        </p:spPr>
        <p:txBody>
          <a:bodyPr>
            <a:normAutofit fontScale="90000"/>
          </a:bodyPr>
          <a:lstStyle/>
          <a:p>
            <a:r>
              <a:rPr lang="en-US" dirty="0"/>
              <a:t>Data</a:t>
            </a:r>
            <a:br>
              <a:rPr lang="en-US" dirty="0"/>
            </a:br>
            <a:r>
              <a:rPr lang="en-US" dirty="0"/>
              <a:t>Analysis </a:t>
            </a:r>
            <a:br>
              <a:rPr lang="en-US" dirty="0"/>
            </a:br>
            <a:endParaRPr lang="en-US" dirty="0"/>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1294362" y="1942284"/>
            <a:ext cx="9603275" cy="3450613"/>
          </a:xfrm>
        </p:spPr>
        <p:txBody>
          <a:bodyPr/>
          <a:lstStyle/>
          <a:p>
            <a:pPr marL="0" indent="0">
              <a:buNone/>
            </a:pPr>
            <a:r>
              <a:rPr lang="en-US" b="1" u="sng" dirty="0"/>
              <a:t>Do free throws win games?</a:t>
            </a:r>
          </a:p>
          <a:p>
            <a:pPr>
              <a:lnSpc>
                <a:spcPct val="100000"/>
              </a:lnSpc>
            </a:pPr>
            <a:r>
              <a:rPr lang="en-US" sz="1400" dirty="0"/>
              <a:t>In this analysis we examined a team’s  number of wins in a season in relation </a:t>
            </a:r>
          </a:p>
          <a:p>
            <a:pPr marL="0" indent="0">
              <a:lnSpc>
                <a:spcPct val="100000"/>
              </a:lnSpc>
              <a:buNone/>
            </a:pPr>
            <a:r>
              <a:rPr lang="en-US" sz="1400" dirty="0"/>
              <a:t>     to a team’s free throw  percentage</a:t>
            </a:r>
          </a:p>
          <a:p>
            <a:pPr>
              <a:lnSpc>
                <a:spcPct val="100000"/>
              </a:lnSpc>
            </a:pPr>
            <a:r>
              <a:rPr lang="en-US" sz="1400" dirty="0"/>
              <a:t>there appears to be a visible trend but the line is underfit</a:t>
            </a:r>
          </a:p>
          <a:p>
            <a:pPr marL="0" indent="0">
              <a:lnSpc>
                <a:spcPct val="100000"/>
              </a:lnSpc>
              <a:buNone/>
            </a:pPr>
            <a:endParaRPr lang="en-US" sz="1400" dirty="0"/>
          </a:p>
          <a:p>
            <a:pPr lvl="1"/>
            <a:endParaRPr lang="en-US" dirty="0"/>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2"/>
          <a:stretch>
            <a:fillRect/>
          </a:stretch>
        </p:blipFill>
        <p:spPr>
          <a:xfrm>
            <a:off x="11802043" y="6037518"/>
            <a:ext cx="363019" cy="820482"/>
          </a:xfrm>
          <a:prstGeom prst="rect">
            <a:avLst/>
          </a:prstGeom>
        </p:spPr>
      </p:pic>
      <p:pic>
        <p:nvPicPr>
          <p:cNvPr id="5" name="Picture 4">
            <a:extLst>
              <a:ext uri="{FF2B5EF4-FFF2-40B4-BE49-F238E27FC236}">
                <a16:creationId xmlns:a16="http://schemas.microsoft.com/office/drawing/2014/main" id="{EEA68E6F-E8B1-4ADB-B218-28562C3C8B4D}"/>
              </a:ext>
            </a:extLst>
          </p:cNvPr>
          <p:cNvPicPr>
            <a:picLocks noChangeAspect="1"/>
          </p:cNvPicPr>
          <p:nvPr/>
        </p:nvPicPr>
        <p:blipFill>
          <a:blip r:embed="rId3"/>
          <a:stretch>
            <a:fillRect/>
          </a:stretch>
        </p:blipFill>
        <p:spPr>
          <a:xfrm>
            <a:off x="7321176" y="1915542"/>
            <a:ext cx="4662376" cy="3166897"/>
          </a:xfrm>
          <a:prstGeom prst="rect">
            <a:avLst/>
          </a:prstGeom>
        </p:spPr>
      </p:pic>
    </p:spTree>
    <p:extLst>
      <p:ext uri="{BB962C8B-B14F-4D97-AF65-F5344CB8AC3E}">
        <p14:creationId xmlns:p14="http://schemas.microsoft.com/office/powerpoint/2010/main" val="3797123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555945"/>
            <a:ext cx="9603275" cy="1049235"/>
          </a:xfrm>
        </p:spPr>
        <p:txBody>
          <a:bodyPr>
            <a:normAutofit fontScale="90000"/>
          </a:bodyPr>
          <a:lstStyle/>
          <a:p>
            <a:r>
              <a:rPr lang="en-US" dirty="0"/>
              <a:t>Data</a:t>
            </a:r>
            <a:br>
              <a:rPr lang="en-US" dirty="0"/>
            </a:br>
            <a:r>
              <a:rPr lang="en-US" dirty="0"/>
              <a:t>Analysis </a:t>
            </a:r>
            <a:br>
              <a:rPr lang="en-US" dirty="0"/>
            </a:br>
            <a:r>
              <a:rPr lang="en-US" dirty="0"/>
              <a:t>(Cont.)</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1238516" y="1926955"/>
            <a:ext cx="5929574" cy="3075351"/>
          </a:xfrm>
        </p:spPr>
        <p:txBody>
          <a:bodyPr>
            <a:normAutofit fontScale="40000" lnSpcReduction="20000"/>
          </a:bodyPr>
          <a:lstStyle/>
          <a:p>
            <a:r>
              <a:rPr lang="en-US" sz="4000" b="1" u="sng" dirty="0"/>
              <a:t>Is there a correlation between win rankings and free throws?</a:t>
            </a:r>
          </a:p>
          <a:p>
            <a:r>
              <a:rPr lang="en-US" sz="2800" dirty="0"/>
              <a:t>Our next analysis was to explore the correlation between win rankings and free throws</a:t>
            </a:r>
          </a:p>
          <a:p>
            <a:r>
              <a:rPr lang="en-US" sz="2800" dirty="0"/>
              <a:t>Our underlying motive behind this analysis is that if teams are grouped by win rank, then the data will not necessarily follow teams, but an abstracted ranking of those teams for each year</a:t>
            </a:r>
          </a:p>
          <a:p>
            <a:r>
              <a:rPr lang="en-US" sz="2800" dirty="0"/>
              <a:t>While the previous graph appeared to show a trend, the line seemed to be underfit</a:t>
            </a:r>
          </a:p>
          <a:p>
            <a:r>
              <a:rPr lang="en-US" sz="2800" dirty="0"/>
              <a:t>We looked to see if there is a correlation between the average of the different free throw stats for each rank</a:t>
            </a:r>
          </a:p>
          <a:p>
            <a:r>
              <a:rPr lang="en-US" sz="2800" dirty="0"/>
              <a:t>I think that we can say that there is a slight trend between the two variables</a:t>
            </a:r>
          </a:p>
          <a:p>
            <a:pPr marL="0" indent="0">
              <a:buNone/>
            </a:pPr>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2"/>
          <a:stretch>
            <a:fillRect/>
          </a:stretch>
        </p:blipFill>
        <p:spPr>
          <a:xfrm>
            <a:off x="11802043" y="6037518"/>
            <a:ext cx="363019" cy="820482"/>
          </a:xfrm>
          <a:prstGeom prst="rect">
            <a:avLst/>
          </a:prstGeom>
        </p:spPr>
      </p:pic>
      <p:pic>
        <p:nvPicPr>
          <p:cNvPr id="5" name="Picture 4">
            <a:extLst>
              <a:ext uri="{FF2B5EF4-FFF2-40B4-BE49-F238E27FC236}">
                <a16:creationId xmlns:a16="http://schemas.microsoft.com/office/drawing/2014/main" id="{DAA7C081-CD5B-4152-A0DB-C47DF48C19D5}"/>
              </a:ext>
            </a:extLst>
          </p:cNvPr>
          <p:cNvPicPr>
            <a:picLocks noChangeAspect="1"/>
          </p:cNvPicPr>
          <p:nvPr/>
        </p:nvPicPr>
        <p:blipFill>
          <a:blip r:embed="rId3"/>
          <a:stretch>
            <a:fillRect/>
          </a:stretch>
        </p:blipFill>
        <p:spPr>
          <a:xfrm>
            <a:off x="7168089" y="1926954"/>
            <a:ext cx="4825973" cy="3765634"/>
          </a:xfrm>
          <a:prstGeom prst="rect">
            <a:avLst/>
          </a:prstGeom>
        </p:spPr>
      </p:pic>
    </p:spTree>
    <p:extLst>
      <p:ext uri="{BB962C8B-B14F-4D97-AF65-F5344CB8AC3E}">
        <p14:creationId xmlns:p14="http://schemas.microsoft.com/office/powerpoint/2010/main" val="3634492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555945"/>
            <a:ext cx="9603275" cy="1049235"/>
          </a:xfrm>
        </p:spPr>
        <p:txBody>
          <a:bodyPr>
            <a:normAutofit fontScale="90000"/>
          </a:bodyPr>
          <a:lstStyle/>
          <a:p>
            <a:r>
              <a:rPr lang="en-US" dirty="0"/>
              <a:t>Data</a:t>
            </a:r>
            <a:br>
              <a:rPr lang="en-US" dirty="0"/>
            </a:br>
            <a:r>
              <a:rPr lang="en-US" dirty="0"/>
              <a:t>Analysis </a:t>
            </a:r>
            <a:br>
              <a:rPr lang="en-US" dirty="0"/>
            </a:br>
            <a:r>
              <a:rPr lang="en-US" dirty="0"/>
              <a:t>(Cont.)</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1451580" y="2015732"/>
            <a:ext cx="5083692" cy="3450613"/>
          </a:xfrm>
        </p:spPr>
        <p:txBody>
          <a:bodyPr>
            <a:normAutofit fontScale="85000" lnSpcReduction="20000"/>
          </a:bodyPr>
          <a:lstStyle/>
          <a:p>
            <a:pPr marL="0" indent="0">
              <a:buNone/>
            </a:pPr>
            <a:r>
              <a:rPr lang="en-US" b="1" u="sng" dirty="0"/>
              <a:t>More Free Throws Shot at Home or Away?</a:t>
            </a:r>
          </a:p>
          <a:p>
            <a:r>
              <a:rPr lang="en-US" dirty="0"/>
              <a:t>We wanted to see if there was any variation in the home or away games in the data.</a:t>
            </a:r>
          </a:p>
          <a:p>
            <a:r>
              <a:rPr lang="en-US" dirty="0"/>
              <a:t>Any variation could indicate referee bias.</a:t>
            </a:r>
          </a:p>
          <a:p>
            <a:r>
              <a:rPr lang="en-US" dirty="0"/>
              <a:t>To view this, we put it all on the same graph.</a:t>
            </a:r>
          </a:p>
          <a:p>
            <a:r>
              <a:rPr lang="en-US" dirty="0"/>
              <a:t>There appears to be a cluster in the upper right that bears this out</a:t>
            </a:r>
          </a:p>
          <a:p>
            <a:r>
              <a:rPr lang="en-US" dirty="0"/>
              <a:t>We plotted Points versus FT Attempts to see if we can visualize how much free throw attempts contribute to points.</a:t>
            </a:r>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2"/>
          <a:stretch>
            <a:fillRect/>
          </a:stretch>
        </p:blipFill>
        <p:spPr>
          <a:xfrm>
            <a:off x="11802043" y="6037518"/>
            <a:ext cx="363019" cy="820482"/>
          </a:xfrm>
          <a:prstGeom prst="rect">
            <a:avLst/>
          </a:prstGeom>
        </p:spPr>
      </p:pic>
      <p:pic>
        <p:nvPicPr>
          <p:cNvPr id="5" name="Picture 4">
            <a:extLst>
              <a:ext uri="{FF2B5EF4-FFF2-40B4-BE49-F238E27FC236}">
                <a16:creationId xmlns:a16="http://schemas.microsoft.com/office/drawing/2014/main" id="{4A609A28-2FEF-48FE-B5BD-662F32C00D84}"/>
              </a:ext>
            </a:extLst>
          </p:cNvPr>
          <p:cNvPicPr>
            <a:picLocks noChangeAspect="1"/>
          </p:cNvPicPr>
          <p:nvPr/>
        </p:nvPicPr>
        <p:blipFill>
          <a:blip r:embed="rId3"/>
          <a:stretch>
            <a:fillRect/>
          </a:stretch>
        </p:blipFill>
        <p:spPr>
          <a:xfrm>
            <a:off x="6756506" y="1935681"/>
            <a:ext cx="5193115" cy="3450613"/>
          </a:xfrm>
          <a:prstGeom prst="rect">
            <a:avLst/>
          </a:prstGeom>
        </p:spPr>
      </p:pic>
    </p:spTree>
    <p:extLst>
      <p:ext uri="{BB962C8B-B14F-4D97-AF65-F5344CB8AC3E}">
        <p14:creationId xmlns:p14="http://schemas.microsoft.com/office/powerpoint/2010/main" val="1185872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BF25-7904-424B-8FE9-A38DCDBFD323}"/>
              </a:ext>
            </a:extLst>
          </p:cNvPr>
          <p:cNvSpPr>
            <a:spLocks noGrp="1"/>
          </p:cNvSpPr>
          <p:nvPr>
            <p:ph type="title"/>
          </p:nvPr>
        </p:nvSpPr>
        <p:spPr>
          <a:xfrm>
            <a:off x="1451579" y="555945"/>
            <a:ext cx="9603275" cy="1049235"/>
          </a:xfrm>
        </p:spPr>
        <p:txBody>
          <a:bodyPr>
            <a:normAutofit fontScale="90000"/>
          </a:bodyPr>
          <a:lstStyle/>
          <a:p>
            <a:r>
              <a:rPr lang="en-US" dirty="0"/>
              <a:t>Data</a:t>
            </a:r>
            <a:br>
              <a:rPr lang="en-US" dirty="0"/>
            </a:br>
            <a:r>
              <a:rPr lang="en-US" dirty="0"/>
              <a:t>Analysis </a:t>
            </a:r>
            <a:br>
              <a:rPr lang="en-US" dirty="0"/>
            </a:br>
            <a:r>
              <a:rPr lang="en-US" dirty="0"/>
              <a:t>(Cont.)</a:t>
            </a:r>
          </a:p>
        </p:txBody>
      </p:sp>
      <p:sp>
        <p:nvSpPr>
          <p:cNvPr id="3" name="Content Placeholder 2">
            <a:extLst>
              <a:ext uri="{FF2B5EF4-FFF2-40B4-BE49-F238E27FC236}">
                <a16:creationId xmlns:a16="http://schemas.microsoft.com/office/drawing/2014/main" id="{572AF83B-6506-E84B-983A-869AB4FCC7AE}"/>
              </a:ext>
            </a:extLst>
          </p:cNvPr>
          <p:cNvSpPr>
            <a:spLocks noGrp="1"/>
          </p:cNvSpPr>
          <p:nvPr>
            <p:ph idx="1"/>
          </p:nvPr>
        </p:nvSpPr>
        <p:spPr>
          <a:xfrm>
            <a:off x="1451580" y="2015732"/>
            <a:ext cx="4940256" cy="3450613"/>
          </a:xfrm>
        </p:spPr>
        <p:txBody>
          <a:bodyPr/>
          <a:lstStyle/>
          <a:p>
            <a:pPr marL="0" indent="0">
              <a:buNone/>
            </a:pPr>
            <a:r>
              <a:rPr lang="en-US" b="1" u="sng" dirty="0"/>
              <a:t>Comparison of free throw attempts at home venue vs. away venue</a:t>
            </a:r>
          </a:p>
          <a:p>
            <a:r>
              <a:rPr lang="en-US" dirty="0"/>
              <a:t>Difference of 8000 attempts</a:t>
            </a:r>
          </a:p>
        </p:txBody>
      </p:sp>
      <p:pic>
        <p:nvPicPr>
          <p:cNvPr id="4" name="Picture 3">
            <a:extLst>
              <a:ext uri="{FF2B5EF4-FFF2-40B4-BE49-F238E27FC236}">
                <a16:creationId xmlns:a16="http://schemas.microsoft.com/office/drawing/2014/main" id="{D2C98F3F-6E18-4B0F-B118-651C8CFB7C38}"/>
              </a:ext>
            </a:extLst>
          </p:cNvPr>
          <p:cNvPicPr>
            <a:picLocks noChangeAspect="1"/>
          </p:cNvPicPr>
          <p:nvPr/>
        </p:nvPicPr>
        <p:blipFill>
          <a:blip r:embed="rId2"/>
          <a:stretch>
            <a:fillRect/>
          </a:stretch>
        </p:blipFill>
        <p:spPr>
          <a:xfrm>
            <a:off x="11802043" y="6037518"/>
            <a:ext cx="363019" cy="820482"/>
          </a:xfrm>
          <a:prstGeom prst="rect">
            <a:avLst/>
          </a:prstGeom>
        </p:spPr>
      </p:pic>
      <p:pic>
        <p:nvPicPr>
          <p:cNvPr id="5" name="Picture 4">
            <a:extLst>
              <a:ext uri="{FF2B5EF4-FFF2-40B4-BE49-F238E27FC236}">
                <a16:creationId xmlns:a16="http://schemas.microsoft.com/office/drawing/2014/main" id="{7D5F004F-D48F-402F-A6AC-07F5D6519ED8}"/>
              </a:ext>
            </a:extLst>
          </p:cNvPr>
          <p:cNvPicPr>
            <a:picLocks noChangeAspect="1"/>
          </p:cNvPicPr>
          <p:nvPr/>
        </p:nvPicPr>
        <p:blipFill>
          <a:blip r:embed="rId3"/>
          <a:stretch>
            <a:fillRect/>
          </a:stretch>
        </p:blipFill>
        <p:spPr>
          <a:xfrm>
            <a:off x="6559891" y="1927412"/>
            <a:ext cx="5043240" cy="3299526"/>
          </a:xfrm>
          <a:prstGeom prst="rect">
            <a:avLst/>
          </a:prstGeom>
        </p:spPr>
      </p:pic>
    </p:spTree>
    <p:extLst>
      <p:ext uri="{BB962C8B-B14F-4D97-AF65-F5344CB8AC3E}">
        <p14:creationId xmlns:p14="http://schemas.microsoft.com/office/powerpoint/2010/main" val="176775659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0</TotalTime>
  <Words>685</Words>
  <Application>Microsoft Office PowerPoint</Application>
  <PresentationFormat>Widescreen</PresentationFormat>
  <Paragraphs>80</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Gill Sans MT</vt:lpstr>
      <vt:lpstr>Wingdings</vt:lpstr>
      <vt:lpstr>Gallery</vt:lpstr>
      <vt:lpstr> Taking a shot   at free throws</vt:lpstr>
      <vt:lpstr>Motivation &amp; Summary       </vt:lpstr>
      <vt:lpstr> Questions</vt:lpstr>
      <vt:lpstr>Our Data Source</vt:lpstr>
      <vt:lpstr>Data Clean-Up &amp; Exploration</vt:lpstr>
      <vt:lpstr>Data Analysis  </vt:lpstr>
      <vt:lpstr>Data Analysis  (Cont.)</vt:lpstr>
      <vt:lpstr>Data Analysis  (Cont.)</vt:lpstr>
      <vt:lpstr>Data Analysis  (Cont.)</vt:lpstr>
      <vt:lpstr>Data Analysis  (Cont.)</vt:lpstr>
      <vt:lpstr>Data Analysis  (Cont.)</vt:lpstr>
      <vt:lpstr>Data Analysis  (Cont.)</vt:lpstr>
      <vt:lpstr>Data Analysis  (Cont.)</vt:lpstr>
      <vt:lpstr>Findings</vt:lpstr>
      <vt:lpstr>Post  Mortem </vt:lpstr>
      <vt:lpstr>Audience 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Taking a shot   at free throws</dc:title>
  <dc:creator>Chidera Nwaubi</dc:creator>
  <cp:lastModifiedBy>Chidera Nwaubi</cp:lastModifiedBy>
  <cp:revision>9</cp:revision>
  <dcterms:created xsi:type="dcterms:W3CDTF">2019-04-12T15:00:10Z</dcterms:created>
  <dcterms:modified xsi:type="dcterms:W3CDTF">2019-04-12T16:37:05Z</dcterms:modified>
</cp:coreProperties>
</file>